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7" r:id="rId8"/>
    <p:sldId id="263" r:id="rId9"/>
    <p:sldId id="264" r:id="rId10"/>
    <p:sldId id="265" r:id="rId11"/>
    <p:sldId id="266" r:id="rId12"/>
    <p:sldId id="267" r:id="rId13"/>
    <p:sldId id="268" r:id="rId14"/>
    <p:sldId id="289" r:id="rId15"/>
    <p:sldId id="290" r:id="rId16"/>
    <p:sldId id="291" r:id="rId17"/>
    <p:sldId id="292" r:id="rId18"/>
    <p:sldId id="269" r:id="rId19"/>
    <p:sldId id="271" r:id="rId20"/>
    <p:sldId id="270" r:id="rId21"/>
    <p:sldId id="272" r:id="rId22"/>
    <p:sldId id="273" r:id="rId23"/>
    <p:sldId id="274" r:id="rId24"/>
    <p:sldId id="276" r:id="rId25"/>
    <p:sldId id="275" r:id="rId26"/>
    <p:sldId id="280" r:id="rId27"/>
    <p:sldId id="282" r:id="rId28"/>
    <p:sldId id="284" r:id="rId29"/>
    <p:sldId id="283" r:id="rId30"/>
    <p:sldId id="286" r:id="rId31"/>
    <p:sldId id="285" r:id="rId32"/>
    <p:sldId id="287" r:id="rId33"/>
    <p:sldId id="288"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6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5000000000003E-2"/>
          <c:y val="5.6249996539739389E-2"/>
          <c:w val="0.96562499999999996"/>
          <c:h val="0.82241167431030548"/>
        </c:manualLayout>
      </c:layout>
      <c:barChart>
        <c:barDir val="col"/>
        <c:grouping val="clustered"/>
        <c:varyColors val="0"/>
        <c:ser>
          <c:idx val="0"/>
          <c:order val="0"/>
          <c:tx>
            <c:strRef>
              <c:f>Tabelle1!$B$1</c:f>
              <c:strCache>
                <c:ptCount val="1"/>
                <c:pt idx="0">
                  <c:v>Partei A</c:v>
                </c:pt>
              </c:strCache>
            </c:strRef>
          </c:tx>
          <c:spPr>
            <a:pattFill prst="pct50">
              <a:fgClr>
                <a:schemeClr val="accent1"/>
              </a:fgClr>
              <a:bgClr>
                <a:schemeClr val="bg1"/>
              </a:bgClr>
            </a:pattFill>
            <a:ln>
              <a:solidFill>
                <a:schemeClr val="accent1"/>
              </a:solidFill>
            </a:ln>
            <a:effectLst/>
          </c:spPr>
          <c:invertIfNegative val="0"/>
          <c:dLbls>
            <c:dLbl>
              <c:idx val="0"/>
              <c:layout>
                <c:manualLayout>
                  <c:x val="-3.1249384842519687E-3"/>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7.273437499999999E-2"/>
                      <c:h val="0.12146492855161611"/>
                    </c:manualLayout>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Partei B</c:v>
                </c:pt>
              </c:strCache>
            </c:strRef>
          </c:tx>
          <c:spPr>
            <a:pattFill prst="pct10">
              <a:fgClr>
                <a:schemeClr val="accent1"/>
              </a:fgClr>
              <a:bgClr>
                <a:schemeClr val="bg1"/>
              </a:bgClr>
            </a:pattFill>
            <a:ln>
              <a:solidFill>
                <a:schemeClr val="accent1"/>
              </a:solidFill>
            </a:ln>
            <a:effectLst/>
          </c:spPr>
          <c:invertIfNegative val="0"/>
          <c:dLbls>
            <c:dLbl>
              <c:idx val="0"/>
              <c:layout>
                <c:manualLayout>
                  <c:x val="0"/>
                  <c:y val="1.4062499134934847E-2"/>
                </c:manualLayout>
              </c:layout>
              <c:tx>
                <c:rich>
                  <a:bodyPr/>
                  <a:lstStyle/>
                  <a:p>
                    <a:fld id="{9CAAFD4A-61DF-4F09-B869-E36EBCD3E468}" type="VALUE">
                      <a:rPr lang="en-US" sz="4000">
                        <a:solidFill>
                          <a:schemeClr val="tx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40</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Partei C</c:v>
                </c:pt>
              </c:strCache>
            </c:strRef>
          </c:tx>
          <c:spPr>
            <a:pattFill prst="lgGrid">
              <a:fgClr>
                <a:schemeClr val="accent1"/>
              </a:fgClr>
              <a:bgClr>
                <a:schemeClr val="bg1"/>
              </a:bgClr>
            </a:pattFill>
            <a:ln>
              <a:solidFill>
                <a:schemeClr val="accent1"/>
              </a:solidFill>
            </a:ln>
            <a:effectLst/>
          </c:spPr>
          <c:invertIfNegative val="0"/>
          <c:dLbls>
            <c:dLbl>
              <c:idx val="0"/>
              <c:layout>
                <c:manualLayout>
                  <c:x val="3.1250000000000002E-3"/>
                  <c:y val="1.64062489907572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6</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6.25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6</c:v>
                </c:pt>
                <c:pt idx="1">
                  <c:v>3</c:v>
                </c:pt>
                <c:pt idx="2">
                  <c:v>1</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6</c:v>
                </c:pt>
                <c:pt idx="1">
                  <c:v>3</c:v>
                </c:pt>
                <c:pt idx="2">
                  <c:v>1</c:v>
                </c:pt>
                <c:pt idx="3">
                  <c:v>10</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3</c:v>
                </c:pt>
                <c:pt idx="2">
                  <c:v>0</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3</c:v>
                </c:pt>
                <c:pt idx="2">
                  <c:v>0</c:v>
                </c:pt>
                <c:pt idx="3">
                  <c:v>10</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4</c:v>
                </c:pt>
                <c:pt idx="2">
                  <c:v>0</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4</c:v>
                </c:pt>
                <c:pt idx="2">
                  <c:v>0</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4</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merkur.de/bayern/csu-chef-horst-seehofer-kritisiert-geplante-wahlrechtsreform-in-bayern-7712135.html" TargetMode="External"/><Relationship Id="rId2" Type="http://schemas.openxmlformats.org/officeDocument/2006/relationships/hyperlink" Target="https://www.bayerische-staatszeitung.de/staatszeitung/kommunales/detailansicht-kommunales/artikel/csu-will-sich-mit-geaenderter-auszaehlmethode-bei-wahlen-beguenstigen.html#topPosition"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uelzener-presse.de/2022/01/14/fdp-klagt-gegen-neues-sitzverteilungsverfahren-fuer-kommunale-ausschuesse/"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134360849"/>
              </p:ext>
            </p:extLst>
          </p:nvPr>
        </p:nvGraphicFramePr>
        <p:xfrm>
          <a:off x="1127464" y="0"/>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C9EC27AF-07C3-C30E-EAB6-FA1A9090D220}"/>
              </a:ext>
            </a:extLst>
          </p:cNvPr>
          <p:cNvSpPr txBox="1"/>
          <p:nvPr/>
        </p:nvSpPr>
        <p:spPr>
          <a:xfrm>
            <a:off x="4363109" y="0"/>
            <a:ext cx="2428870" cy="830997"/>
          </a:xfrm>
          <a:prstGeom prst="rect">
            <a:avLst/>
          </a:prstGeom>
          <a:noFill/>
        </p:spPr>
        <p:txBody>
          <a:bodyPr wrap="none" rtlCol="0">
            <a:spAutoFit/>
          </a:bodyPr>
          <a:lstStyle/>
          <a:p>
            <a:r>
              <a:rPr lang="de-DE" sz="4800" dirty="0">
                <a:solidFill>
                  <a:schemeClr val="tx2">
                    <a:lumMod val="50000"/>
                  </a:schemeClr>
                </a:solidFill>
              </a:rPr>
              <a:t>Stimmen</a:t>
            </a:r>
          </a:p>
        </p:txBody>
      </p:sp>
    </p:spTree>
    <p:extLst>
      <p:ext uri="{BB962C8B-B14F-4D97-AF65-F5344CB8AC3E}">
        <p14:creationId xmlns:p14="http://schemas.microsoft.com/office/powerpoint/2010/main" val="74380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1251058128"/>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497645" y="1549474"/>
            <a:ext cx="470000" cy="769441"/>
          </a:xfrm>
          <a:prstGeom prst="rect">
            <a:avLst/>
          </a:prstGeom>
          <a:noFill/>
        </p:spPr>
        <p:txBody>
          <a:bodyPr wrap="none" rtlCol="0">
            <a:spAutoFit/>
          </a:bodyPr>
          <a:lstStyle/>
          <a:p>
            <a:r>
              <a:rPr lang="de-DE" sz="4400" b="1" dirty="0">
                <a:solidFill>
                  <a:schemeClr val="tx2">
                    <a:lumMod val="50000"/>
                  </a:schemeClr>
                </a:solidFill>
              </a:rPr>
              <a:t>3</a:t>
            </a:r>
          </a:p>
        </p:txBody>
      </p:sp>
      <p:sp>
        <p:nvSpPr>
          <p:cNvPr id="5" name="Textfeld 4">
            <a:extLst>
              <a:ext uri="{FF2B5EF4-FFF2-40B4-BE49-F238E27FC236}">
                <a16:creationId xmlns:a16="http://schemas.microsoft.com/office/drawing/2014/main" id="{E709393B-27FC-D696-CA55-C795B855508A}"/>
              </a:ext>
            </a:extLst>
          </p:cNvPr>
          <p:cNvSpPr txBox="1"/>
          <p:nvPr/>
        </p:nvSpPr>
        <p:spPr>
          <a:xfrm>
            <a:off x="4261280" y="1358714"/>
            <a:ext cx="435244" cy="845716"/>
          </a:xfrm>
          <a:prstGeom prst="rect">
            <a:avLst/>
          </a:prstGeom>
          <a:noFill/>
        </p:spPr>
        <p:txBody>
          <a:bodyPr wrap="square" rtlCol="0">
            <a:spAutoFit/>
          </a:bodyPr>
          <a:lstStyle/>
          <a:p>
            <a:r>
              <a:rPr lang="de-DE" sz="4800" b="1" dirty="0">
                <a:solidFill>
                  <a:schemeClr val="tx2">
                    <a:lumMod val="50000"/>
                  </a:schemeClr>
                </a:solidFill>
              </a:rPr>
              <a:t>6</a:t>
            </a:r>
          </a:p>
        </p:txBody>
      </p:sp>
      <p:sp>
        <p:nvSpPr>
          <p:cNvPr id="6" name="Textfeld 5">
            <a:extLst>
              <a:ext uri="{FF2B5EF4-FFF2-40B4-BE49-F238E27FC236}">
                <a16:creationId xmlns:a16="http://schemas.microsoft.com/office/drawing/2014/main" id="{26365AF7-8020-7015-D12C-69DCB6189861}"/>
              </a:ext>
            </a:extLst>
          </p:cNvPr>
          <p:cNvSpPr txBox="1"/>
          <p:nvPr/>
        </p:nvSpPr>
        <p:spPr>
          <a:xfrm>
            <a:off x="7177716" y="2481549"/>
            <a:ext cx="444352" cy="707886"/>
          </a:xfrm>
          <a:prstGeom prst="rect">
            <a:avLst/>
          </a:prstGeom>
          <a:noFill/>
        </p:spPr>
        <p:txBody>
          <a:bodyPr wrap="none" rtlCol="0">
            <a:spAutoFit/>
          </a:bodyPr>
          <a:lstStyle/>
          <a:p>
            <a:r>
              <a:rPr lang="de-DE" sz="4000" b="1" dirty="0">
                <a:solidFill>
                  <a:schemeClr val="tx2">
                    <a:lumMod val="50000"/>
                  </a:schemeClr>
                </a:solidFill>
              </a:rPr>
              <a:t>1</a:t>
            </a:r>
          </a:p>
        </p:txBody>
      </p:sp>
      <p:sp>
        <p:nvSpPr>
          <p:cNvPr id="7" name="Textfeld 6">
            <a:extLst>
              <a:ext uri="{FF2B5EF4-FFF2-40B4-BE49-F238E27FC236}">
                <a16:creationId xmlns:a16="http://schemas.microsoft.com/office/drawing/2014/main" id="{0808E830-1932-D2EF-0FB0-C58DB7218438}"/>
              </a:ext>
            </a:extLst>
          </p:cNvPr>
          <p:cNvSpPr txBox="1"/>
          <p:nvPr/>
        </p:nvSpPr>
        <p:spPr>
          <a:xfrm>
            <a:off x="6578254" y="1564268"/>
            <a:ext cx="396262" cy="369332"/>
          </a:xfrm>
          <a:prstGeom prst="rect">
            <a:avLst/>
          </a:prstGeom>
          <a:noFill/>
        </p:spPr>
        <p:txBody>
          <a:bodyPr wrap="none" rtlCol="0">
            <a:spAutoFit/>
          </a:bodyPr>
          <a:lstStyle/>
          <a:p>
            <a:r>
              <a:rPr lang="de-DE" dirty="0"/>
              <a:t>    </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357292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401860858"/>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837032" y="1951673"/>
            <a:ext cx="470000" cy="769441"/>
          </a:xfrm>
          <a:prstGeom prst="rect">
            <a:avLst/>
          </a:prstGeom>
          <a:noFill/>
        </p:spPr>
        <p:txBody>
          <a:bodyPr wrap="none" rtlCol="0">
            <a:spAutoFit/>
          </a:bodyPr>
          <a:lstStyle/>
          <a:p>
            <a:r>
              <a:rPr lang="de-DE" sz="4400" b="1" dirty="0">
                <a:solidFill>
                  <a:schemeClr val="tx2">
                    <a:lumMod val="50000"/>
                  </a:schemeClr>
                </a:solidFill>
              </a:rPr>
              <a:t>3</a:t>
            </a:r>
          </a:p>
        </p:txBody>
      </p:sp>
      <p:sp>
        <p:nvSpPr>
          <p:cNvPr id="5" name="Textfeld 4">
            <a:extLst>
              <a:ext uri="{FF2B5EF4-FFF2-40B4-BE49-F238E27FC236}">
                <a16:creationId xmlns:a16="http://schemas.microsoft.com/office/drawing/2014/main" id="{E709393B-27FC-D696-CA55-C795B855508A}"/>
              </a:ext>
            </a:extLst>
          </p:cNvPr>
          <p:cNvSpPr txBox="1"/>
          <p:nvPr/>
        </p:nvSpPr>
        <p:spPr>
          <a:xfrm>
            <a:off x="4684726" y="1270000"/>
            <a:ext cx="435244" cy="845716"/>
          </a:xfrm>
          <a:prstGeom prst="rect">
            <a:avLst/>
          </a:prstGeom>
          <a:noFill/>
        </p:spPr>
        <p:txBody>
          <a:bodyPr wrap="square" rtlCol="0">
            <a:spAutoFit/>
          </a:bodyPr>
          <a:lstStyle/>
          <a:p>
            <a:r>
              <a:rPr lang="de-DE" sz="4800" b="1" dirty="0">
                <a:solidFill>
                  <a:schemeClr val="tx2">
                    <a:lumMod val="50000"/>
                  </a:schemeClr>
                </a:solidFill>
              </a:rPr>
              <a:t>7</a:t>
            </a:r>
          </a:p>
        </p:txBody>
      </p:sp>
      <p:sp>
        <p:nvSpPr>
          <p:cNvPr id="6" name="Textfeld 5">
            <a:extLst>
              <a:ext uri="{FF2B5EF4-FFF2-40B4-BE49-F238E27FC236}">
                <a16:creationId xmlns:a16="http://schemas.microsoft.com/office/drawing/2014/main" id="{26365AF7-8020-7015-D12C-69DCB6189861}"/>
              </a:ext>
            </a:extLst>
          </p:cNvPr>
          <p:cNvSpPr txBox="1"/>
          <p:nvPr/>
        </p:nvSpPr>
        <p:spPr>
          <a:xfrm>
            <a:off x="7817796" y="2721114"/>
            <a:ext cx="444352" cy="707886"/>
          </a:xfrm>
          <a:prstGeom prst="rect">
            <a:avLst/>
          </a:prstGeom>
          <a:noFill/>
        </p:spPr>
        <p:txBody>
          <a:bodyPr wrap="none" rtlCol="0">
            <a:spAutoFit/>
          </a:bodyPr>
          <a:lstStyle/>
          <a:p>
            <a:r>
              <a:rPr lang="de-DE" sz="4000" b="1" dirty="0">
                <a:solidFill>
                  <a:schemeClr val="tx2">
                    <a:lumMod val="50000"/>
                  </a:schemeClr>
                </a:solidFill>
              </a:rPr>
              <a:t>0</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209020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4116986797"/>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785071" y="1819709"/>
            <a:ext cx="470000" cy="769441"/>
          </a:xfrm>
          <a:prstGeom prst="rect">
            <a:avLst/>
          </a:prstGeom>
          <a:noFill/>
        </p:spPr>
        <p:txBody>
          <a:bodyPr wrap="none" rtlCol="0">
            <a:spAutoFit/>
          </a:bodyPr>
          <a:lstStyle/>
          <a:p>
            <a:r>
              <a:rPr lang="de-DE" sz="4400" b="1" dirty="0">
                <a:solidFill>
                  <a:schemeClr val="tx2">
                    <a:lumMod val="50000"/>
                  </a:schemeClr>
                </a:solidFill>
              </a:rPr>
              <a:t>4</a:t>
            </a:r>
          </a:p>
        </p:txBody>
      </p:sp>
      <p:sp>
        <p:nvSpPr>
          <p:cNvPr id="5" name="Textfeld 4">
            <a:extLst>
              <a:ext uri="{FF2B5EF4-FFF2-40B4-BE49-F238E27FC236}">
                <a16:creationId xmlns:a16="http://schemas.microsoft.com/office/drawing/2014/main" id="{E709393B-27FC-D696-CA55-C795B855508A}"/>
              </a:ext>
            </a:extLst>
          </p:cNvPr>
          <p:cNvSpPr txBox="1"/>
          <p:nvPr/>
        </p:nvSpPr>
        <p:spPr>
          <a:xfrm>
            <a:off x="4522166" y="1432560"/>
            <a:ext cx="435244" cy="845716"/>
          </a:xfrm>
          <a:prstGeom prst="rect">
            <a:avLst/>
          </a:prstGeom>
          <a:noFill/>
        </p:spPr>
        <p:txBody>
          <a:bodyPr wrap="square" rtlCol="0">
            <a:spAutoFit/>
          </a:bodyPr>
          <a:lstStyle/>
          <a:p>
            <a:r>
              <a:rPr lang="de-DE" sz="4800" b="1" dirty="0">
                <a:solidFill>
                  <a:schemeClr val="tx2">
                    <a:lumMod val="50000"/>
                  </a:schemeClr>
                </a:solidFill>
              </a:rPr>
              <a:t>7</a:t>
            </a:r>
          </a:p>
        </p:txBody>
      </p:sp>
      <p:sp>
        <p:nvSpPr>
          <p:cNvPr id="6" name="Textfeld 5">
            <a:extLst>
              <a:ext uri="{FF2B5EF4-FFF2-40B4-BE49-F238E27FC236}">
                <a16:creationId xmlns:a16="http://schemas.microsoft.com/office/drawing/2014/main" id="{26365AF7-8020-7015-D12C-69DCB6189861}"/>
              </a:ext>
            </a:extLst>
          </p:cNvPr>
          <p:cNvSpPr txBox="1"/>
          <p:nvPr/>
        </p:nvSpPr>
        <p:spPr>
          <a:xfrm>
            <a:off x="7817796" y="2721114"/>
            <a:ext cx="444352" cy="707886"/>
          </a:xfrm>
          <a:prstGeom prst="rect">
            <a:avLst/>
          </a:prstGeom>
          <a:noFill/>
        </p:spPr>
        <p:txBody>
          <a:bodyPr wrap="none" rtlCol="0">
            <a:spAutoFit/>
          </a:bodyPr>
          <a:lstStyle/>
          <a:p>
            <a:r>
              <a:rPr lang="de-DE" sz="4000" b="1" dirty="0">
                <a:solidFill>
                  <a:schemeClr val="tx2">
                    <a:lumMod val="50000"/>
                  </a:schemeClr>
                </a:solidFill>
              </a:rPr>
              <a:t>0</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156850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1262380430"/>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891552258"/>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00320294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xmlns="">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97C0CB8-B313-85DA-0968-1346484B5A77}"/>
              </a:ext>
            </a:extLst>
          </p:cNvPr>
          <p:cNvSpPr txBox="1"/>
          <p:nvPr/>
        </p:nvSpPr>
        <p:spPr>
          <a:xfrm>
            <a:off x="604520" y="1956561"/>
            <a:ext cx="10982960" cy="3693319"/>
          </a:xfrm>
          <a:prstGeom prst="rect">
            <a:avLst/>
          </a:prstGeom>
          <a:noFill/>
        </p:spPr>
        <p:txBody>
          <a:bodyPr wrap="square" rtlCol="0">
            <a:spAutoFit/>
          </a:bodyPr>
          <a:lstStyle/>
          <a:p>
            <a:pPr algn="l">
              <a:lnSpc>
                <a:spcPct val="150000"/>
              </a:lnSpc>
            </a:pPr>
            <a:r>
              <a:rPr lang="de-DE" b="0" i="1" dirty="0">
                <a:solidFill>
                  <a:srgbClr val="000000"/>
                </a:solidFill>
                <a:effectLst/>
                <a:latin typeface="Georgia" panose="02040502050405020303" pitchFamily="18" charset="0"/>
              </a:rPr>
              <a:t>Mit einer Änderung des Wahlrechts will die Landtags-CSU eine Zersplitterung der Kommunal-Parlamente verhindern. „Arroganz der Macht“, „Trickserei“, schäumt die Opposition. </a:t>
            </a:r>
            <a:r>
              <a:rPr lang="de-DE" b="0" dirty="0">
                <a:solidFill>
                  <a:srgbClr val="000000"/>
                </a:solidFill>
                <a:effectLst/>
                <a:latin typeface="Georgia" panose="02040502050405020303" pitchFamily="18" charset="0"/>
              </a:rPr>
              <a:t>[…]</a:t>
            </a:r>
          </a:p>
          <a:p>
            <a:pPr algn="l">
              <a:lnSpc>
                <a:spcPct val="150000"/>
              </a:lnSpc>
            </a:pPr>
            <a:r>
              <a:rPr lang="de-DE" b="1" i="0" dirty="0">
                <a:solidFill>
                  <a:srgbClr val="000000"/>
                </a:solidFill>
                <a:effectLst/>
                <a:latin typeface="Georgia" panose="02040502050405020303" pitchFamily="18" charset="0"/>
              </a:rPr>
              <a:t>München</a:t>
            </a:r>
            <a:r>
              <a:rPr lang="de-DE" b="0" i="0" dirty="0">
                <a:solidFill>
                  <a:srgbClr val="000000"/>
                </a:solidFill>
                <a:effectLst/>
                <a:latin typeface="Georgia" panose="02040502050405020303" pitchFamily="18" charset="0"/>
              </a:rPr>
              <a:t> – Florian Herrmann will die Aufregung nicht einleuchten: </a:t>
            </a:r>
            <a:r>
              <a:rPr lang="de-DE" b="1" i="0" dirty="0">
                <a:solidFill>
                  <a:srgbClr val="000000"/>
                </a:solidFill>
                <a:effectLst/>
                <a:latin typeface="Georgia" panose="02040502050405020303" pitchFamily="18" charset="0"/>
              </a:rPr>
              <a:t>Es gehe „nicht um Politik, sondern um Mathematik</a:t>
            </a:r>
            <a:r>
              <a:rPr lang="de-DE" b="0" i="0" dirty="0">
                <a:solidFill>
                  <a:srgbClr val="000000"/>
                </a:solidFill>
                <a:effectLst/>
                <a:latin typeface="Georgia" panose="02040502050405020303" pitchFamily="18" charset="0"/>
              </a:rPr>
              <a:t>“, sagt der CSU-Innenpolitiker zu der Ankündigung, bei der Sitzverteilung künftig wieder nach </a:t>
            </a:r>
            <a:r>
              <a:rPr lang="de-DE" b="0" i="0" dirty="0" err="1">
                <a:solidFill>
                  <a:srgbClr val="000000"/>
                </a:solidFill>
                <a:effectLst/>
                <a:latin typeface="Georgia" panose="02040502050405020303" pitchFamily="18" charset="0"/>
              </a:rPr>
              <a:t>d’Hondt</a:t>
            </a:r>
            <a:r>
              <a:rPr lang="de-DE" b="0" i="0" dirty="0">
                <a:solidFill>
                  <a:srgbClr val="000000"/>
                </a:solidFill>
                <a:effectLst/>
                <a:latin typeface="Georgia" panose="02040502050405020303" pitchFamily="18" charset="0"/>
              </a:rPr>
              <a:t> statt nach Hare/Niemeyer vorzugehen. „Wir wollen, dass der </a:t>
            </a:r>
            <a:r>
              <a:rPr lang="de-DE" b="1" i="0" dirty="0">
                <a:solidFill>
                  <a:srgbClr val="000000"/>
                </a:solidFill>
                <a:effectLst/>
                <a:latin typeface="Georgia" panose="02040502050405020303" pitchFamily="18" charset="0"/>
              </a:rPr>
              <a:t>Wählerwille</a:t>
            </a:r>
            <a:r>
              <a:rPr lang="de-DE" b="0" i="0" dirty="0">
                <a:solidFill>
                  <a:srgbClr val="000000"/>
                </a:solidFill>
                <a:effectLst/>
                <a:latin typeface="Georgia" panose="02040502050405020303" pitchFamily="18" charset="0"/>
              </a:rPr>
              <a:t> wieder gerecht abgebildet ist“, fügt er an. Es gehe darum, </a:t>
            </a:r>
            <a:r>
              <a:rPr lang="de-DE" b="1" i="0" dirty="0">
                <a:solidFill>
                  <a:srgbClr val="000000"/>
                </a:solidFill>
                <a:effectLst/>
                <a:latin typeface="Georgia" panose="02040502050405020303" pitchFamily="18" charset="0"/>
              </a:rPr>
              <a:t>„Einzelkämpfer“ </a:t>
            </a:r>
            <a:r>
              <a:rPr lang="de-DE" b="0" i="0" dirty="0">
                <a:solidFill>
                  <a:srgbClr val="000000"/>
                </a:solidFill>
                <a:effectLst/>
                <a:latin typeface="Georgia" panose="02040502050405020303" pitchFamily="18" charset="0"/>
              </a:rPr>
              <a:t>in Gemeinde- und Stadträten sowie in den Bezirkstagen zu </a:t>
            </a:r>
            <a:r>
              <a:rPr lang="de-DE" b="1" i="0" dirty="0">
                <a:solidFill>
                  <a:srgbClr val="000000"/>
                </a:solidFill>
                <a:effectLst/>
                <a:latin typeface="Georgia" panose="02040502050405020303" pitchFamily="18" charset="0"/>
              </a:rPr>
              <a:t>verhindern</a:t>
            </a:r>
            <a:r>
              <a:rPr lang="de-DE" b="0" i="0" dirty="0">
                <a:solidFill>
                  <a:srgbClr val="000000"/>
                </a:solidFill>
                <a:effectLst/>
                <a:latin typeface="Georgia" panose="02040502050405020303" pitchFamily="18" charset="0"/>
              </a:rPr>
              <a:t>. Sie erschwerten die kommunale Sacharbeit und die Mehrheitsfindung.</a:t>
            </a:r>
          </a:p>
          <a:p>
            <a:endParaRPr lang="de-DE" dirty="0"/>
          </a:p>
        </p:txBody>
      </p:sp>
      <p:sp>
        <p:nvSpPr>
          <p:cNvPr id="9" name="Textfeld 8">
            <a:extLst>
              <a:ext uri="{FF2B5EF4-FFF2-40B4-BE49-F238E27FC236}">
                <a16:creationId xmlns:a16="http://schemas.microsoft.com/office/drawing/2014/main" id="{61FB9604-A432-E8AE-B5FE-3BDC8D87E8DD}"/>
              </a:ext>
            </a:extLst>
          </p:cNvPr>
          <p:cNvSpPr txBox="1"/>
          <p:nvPr/>
        </p:nvSpPr>
        <p:spPr>
          <a:xfrm rot="184204">
            <a:off x="499463" y="897629"/>
            <a:ext cx="11485132" cy="523220"/>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CSU will sich mit geänderter </a:t>
            </a:r>
            <a:r>
              <a:rPr lang="de-DE" sz="28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Auszählmethode</a:t>
            </a:r>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 bei Wahlen begünstigen</a:t>
            </a:r>
            <a:endParaRPr lang="de-DE" sz="2400" dirty="0">
              <a:ln w="0"/>
              <a:solidFill>
                <a:schemeClr val="tx1"/>
              </a:solidFill>
              <a:effectLst>
                <a:outerShdw blurRad="38100" dist="19050" dir="2700000" algn="tl" rotWithShape="0">
                  <a:schemeClr val="dk1">
                    <a:alpha val="40000"/>
                  </a:schemeClr>
                </a:outerShdw>
              </a:effectLst>
            </a:endParaRPr>
          </a:p>
        </p:txBody>
      </p:sp>
      <p:sp>
        <p:nvSpPr>
          <p:cNvPr id="2" name="Textfeld 1">
            <a:extLst>
              <a:ext uri="{FF2B5EF4-FFF2-40B4-BE49-F238E27FC236}">
                <a16:creationId xmlns:a16="http://schemas.microsoft.com/office/drawing/2014/main" id="{6DEABD4A-BB92-29FC-EE74-7B74E2AF4B0E}"/>
              </a:ext>
            </a:extLst>
          </p:cNvPr>
          <p:cNvSpPr txBox="1"/>
          <p:nvPr/>
        </p:nvSpPr>
        <p:spPr>
          <a:xfrm>
            <a:off x="8046720" y="5878413"/>
            <a:ext cx="3943644" cy="646331"/>
          </a:xfrm>
          <a:prstGeom prst="rect">
            <a:avLst/>
          </a:prstGeom>
          <a:noFill/>
        </p:spPr>
        <p:txBody>
          <a:bodyPr wrap="none" rtlCol="0">
            <a:spAutoFit/>
          </a:bodyPr>
          <a:lstStyle/>
          <a:p>
            <a:r>
              <a:rPr lang="de-DE" dirty="0">
                <a:hlinkClick r:id="rId2"/>
              </a:rPr>
              <a:t>Bayerische Staatszeitung </a:t>
            </a:r>
            <a:r>
              <a:rPr lang="de-DE" dirty="0"/>
              <a:t>am 13.03.2017</a:t>
            </a:r>
            <a:br>
              <a:rPr lang="de-DE" dirty="0"/>
            </a:br>
            <a:r>
              <a:rPr lang="de-DE" dirty="0">
                <a:hlinkClick r:id="rId3"/>
              </a:rPr>
              <a:t>Merkur.de </a:t>
            </a:r>
            <a:r>
              <a:rPr lang="de-DE" dirty="0"/>
              <a:t>am 13.03.2017</a:t>
            </a:r>
          </a:p>
        </p:txBody>
      </p:sp>
      <p:sp>
        <p:nvSpPr>
          <p:cNvPr id="10" name="Rechteck 9">
            <a:extLst>
              <a:ext uri="{FF2B5EF4-FFF2-40B4-BE49-F238E27FC236}">
                <a16:creationId xmlns:a16="http://schemas.microsoft.com/office/drawing/2014/main" id="{FE52420B-6743-AEAE-9317-C3D96AE69FBC}"/>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Tree>
    <p:extLst>
      <p:ext uri="{BB962C8B-B14F-4D97-AF65-F5344CB8AC3E}">
        <p14:creationId xmlns:p14="http://schemas.microsoft.com/office/powerpoint/2010/main" val="522499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717101-6C48-F5C1-F976-2F24134DCF29}"/>
              </a:ext>
            </a:extLst>
          </p:cNvPr>
          <p:cNvSpPr txBox="1"/>
          <p:nvPr/>
        </p:nvSpPr>
        <p:spPr>
          <a:xfrm rot="21333080">
            <a:off x="127987" y="730130"/>
            <a:ext cx="11936024" cy="46166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defPPr>
              <a:defRPr lang="de-DE"/>
            </a:defPPr>
            <a:lvl1pPr>
              <a:defRPr sz="2400" i="0">
                <a:ln w="0"/>
                <a:effectLst>
                  <a:outerShdw blurRad="38100" dist="19050" dir="2700000" algn="tl" rotWithShape="0">
                    <a:schemeClr val="dk1">
                      <a:alpha val="40000"/>
                    </a:schemeClr>
                  </a:outerShdw>
                </a:effectLst>
                <a:latin typeface="Verdana" panose="020B060403050404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FDP klagt gegen neues Sitzverteilungsverfahren für kommunale Ausschüsse</a:t>
            </a:r>
          </a:p>
        </p:txBody>
      </p:sp>
      <p:sp>
        <p:nvSpPr>
          <p:cNvPr id="5" name="Textfeld 4">
            <a:extLst>
              <a:ext uri="{FF2B5EF4-FFF2-40B4-BE49-F238E27FC236}">
                <a16:creationId xmlns:a16="http://schemas.microsoft.com/office/drawing/2014/main" id="{2B71A084-FB4A-8126-39A2-D1CE7111DAD2}"/>
              </a:ext>
            </a:extLst>
          </p:cNvPr>
          <p:cNvSpPr txBox="1"/>
          <p:nvPr/>
        </p:nvSpPr>
        <p:spPr>
          <a:xfrm>
            <a:off x="731357" y="1848830"/>
            <a:ext cx="10985412" cy="3834768"/>
          </a:xfrm>
          <a:prstGeom prst="rect">
            <a:avLst/>
          </a:prstGeom>
          <a:noFill/>
        </p:spPr>
        <p:txBody>
          <a:bodyPr wrap="square" rtlCol="0">
            <a:spAutoFit/>
          </a:bodyPr>
          <a:lstStyle/>
          <a:p>
            <a:pPr>
              <a:lnSpc>
                <a:spcPct val="150000"/>
              </a:lnSpc>
            </a:pPr>
            <a:r>
              <a:rPr lang="de-DE" sz="2000" b="1" i="0" dirty="0">
                <a:solidFill>
                  <a:srgbClr val="444444"/>
                </a:solidFill>
                <a:effectLst/>
                <a:latin typeface="Open Sans" panose="020B0606030504020204" pitchFamily="34" charset="0"/>
              </a:rPr>
              <a:t>NIEDERSACHSEN. </a:t>
            </a:r>
            <a:br>
              <a:rPr lang="de-DE" i="0" dirty="0">
                <a:solidFill>
                  <a:srgbClr val="444444"/>
                </a:solidFill>
                <a:effectLst/>
                <a:latin typeface="Open Sans" panose="020B0606030504020204" pitchFamily="34" charset="0"/>
              </a:rPr>
            </a:br>
            <a:r>
              <a:rPr lang="de-DE" b="0" i="0" dirty="0">
                <a:solidFill>
                  <a:srgbClr val="444444"/>
                </a:solidFill>
                <a:effectLst/>
                <a:latin typeface="Open Sans" panose="020B0606030504020204" pitchFamily="34" charset="0"/>
              </a:rPr>
              <a:t>„[…] SPD und CDU haben […] die Wahl verstreichen lassen und dann das Gesetz </a:t>
            </a:r>
            <a:r>
              <a:rPr lang="de-DE" b="1" i="0" dirty="0">
                <a:solidFill>
                  <a:srgbClr val="444444"/>
                </a:solidFill>
                <a:effectLst/>
                <a:latin typeface="Open Sans" panose="020B0606030504020204" pitchFamily="34" charset="0"/>
              </a:rPr>
              <a:t>in Kenntnis des Wahlergebnisses geändert</a:t>
            </a:r>
            <a:r>
              <a:rPr lang="de-DE" b="0" i="0" dirty="0">
                <a:solidFill>
                  <a:srgbClr val="444444"/>
                </a:solidFill>
                <a:effectLst/>
                <a:latin typeface="Open Sans" panose="020B0606030504020204" pitchFamily="34" charset="0"/>
              </a:rPr>
              <a:t>. Damit haben sie das Vertrauen der Wählerinnen und Wähler missbraucht und der Demokratie geschadet“, resümiert der FDP-Landesvorsitzende Stefan Birkner. </a:t>
            </a:r>
          </a:p>
          <a:p>
            <a:pPr>
              <a:lnSpc>
                <a:spcPct val="150000"/>
              </a:lnSpc>
            </a:pPr>
            <a:r>
              <a:rPr lang="de-DE" b="0" i="0" dirty="0">
                <a:solidFill>
                  <a:srgbClr val="444444"/>
                </a:solidFill>
                <a:effectLst/>
                <a:latin typeface="Open Sans" panose="020B0606030504020204" pitchFamily="34" charset="0"/>
              </a:rPr>
              <a:t>Der FDP-Innenpolitiker Marco </a:t>
            </a:r>
            <a:r>
              <a:rPr lang="de-DE" b="0" i="0" dirty="0" err="1">
                <a:solidFill>
                  <a:srgbClr val="444444"/>
                </a:solidFill>
                <a:effectLst/>
                <a:latin typeface="Open Sans" panose="020B0606030504020204" pitchFamily="34" charset="0"/>
              </a:rPr>
              <a:t>Genthe</a:t>
            </a:r>
            <a:r>
              <a:rPr lang="de-DE" b="0" i="0" dirty="0">
                <a:solidFill>
                  <a:srgbClr val="444444"/>
                </a:solidFill>
                <a:effectLst/>
                <a:latin typeface="Open Sans" panose="020B0606030504020204" pitchFamily="34" charset="0"/>
              </a:rPr>
              <a:t> hält darüber hinaus die Begründung der Änderung für scheinheilig: „SPD und CDU behaupten, die Änderung würde zu </a:t>
            </a:r>
            <a:r>
              <a:rPr lang="de-DE" b="1" i="0" dirty="0">
                <a:solidFill>
                  <a:srgbClr val="444444"/>
                </a:solidFill>
                <a:effectLst/>
                <a:latin typeface="Open Sans" panose="020B0606030504020204" pitchFamily="34" charset="0"/>
              </a:rPr>
              <a:t>effektiveren politischen Entscheidungen</a:t>
            </a:r>
            <a:r>
              <a:rPr lang="de-DE" b="0" i="0" dirty="0">
                <a:solidFill>
                  <a:srgbClr val="444444"/>
                </a:solidFill>
                <a:effectLst/>
                <a:latin typeface="Open Sans" panose="020B0606030504020204" pitchFamily="34" charset="0"/>
              </a:rPr>
              <a:t> auf kommunaler Ebene führen. Was genau sie damit meinen, konnten sie aber auch auf Nachfrage nicht erklären. Ganz offensichtlich halten sie es für sinnvoll, dass </a:t>
            </a:r>
            <a:r>
              <a:rPr lang="de-DE" b="1" i="0" dirty="0">
                <a:solidFill>
                  <a:srgbClr val="444444"/>
                </a:solidFill>
                <a:effectLst/>
                <a:latin typeface="Open Sans" panose="020B0606030504020204" pitchFamily="34" charset="0"/>
              </a:rPr>
              <a:t>kleinere Parteien weniger und größere Parteien mehr </a:t>
            </a:r>
            <a:r>
              <a:rPr lang="de-DE" b="1" i="0" dirty="0">
                <a:effectLst/>
                <a:latin typeface="Open Sans" panose="020B0606030504020204" pitchFamily="34" charset="0"/>
              </a:rPr>
              <a:t>Entscheidungsbefugnisse</a:t>
            </a:r>
            <a:r>
              <a:rPr lang="de-DE" b="0" i="0" dirty="0">
                <a:solidFill>
                  <a:srgbClr val="444444"/>
                </a:solidFill>
                <a:effectLst/>
                <a:latin typeface="Open Sans" panose="020B0606030504020204" pitchFamily="34" charset="0"/>
              </a:rPr>
              <a:t> bekommen. […]“</a:t>
            </a:r>
            <a:endParaRPr lang="de-DE" dirty="0"/>
          </a:p>
        </p:txBody>
      </p:sp>
      <p:sp>
        <p:nvSpPr>
          <p:cNvPr id="11" name="Rechteck 10">
            <a:extLst>
              <a:ext uri="{FF2B5EF4-FFF2-40B4-BE49-F238E27FC236}">
                <a16:creationId xmlns:a16="http://schemas.microsoft.com/office/drawing/2014/main" id="{BFB62DA7-3C07-DB6C-C79C-8D52AF11E087}"/>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
        <p:nvSpPr>
          <p:cNvPr id="13" name="Textfeld 12">
            <a:extLst>
              <a:ext uri="{FF2B5EF4-FFF2-40B4-BE49-F238E27FC236}">
                <a16:creationId xmlns:a16="http://schemas.microsoft.com/office/drawing/2014/main" id="{006983D5-C2C6-ADF8-2E41-AA81289A0E42}"/>
              </a:ext>
            </a:extLst>
          </p:cNvPr>
          <p:cNvSpPr txBox="1"/>
          <p:nvPr/>
        </p:nvSpPr>
        <p:spPr>
          <a:xfrm>
            <a:off x="8046720" y="5969853"/>
            <a:ext cx="3130793" cy="369332"/>
          </a:xfrm>
          <a:prstGeom prst="rect">
            <a:avLst/>
          </a:prstGeom>
          <a:noFill/>
        </p:spPr>
        <p:txBody>
          <a:bodyPr wrap="none" rtlCol="0">
            <a:spAutoFit/>
          </a:bodyPr>
          <a:lstStyle/>
          <a:p>
            <a:r>
              <a:rPr lang="de-DE" dirty="0">
                <a:hlinkClick r:id="rId2"/>
              </a:rPr>
              <a:t>Uelzener Presse </a:t>
            </a:r>
            <a:r>
              <a:rPr lang="de-DE" dirty="0"/>
              <a:t>am 14.01.2022</a:t>
            </a:r>
          </a:p>
        </p:txBody>
      </p:sp>
    </p:spTree>
    <p:extLst>
      <p:ext uri="{BB962C8B-B14F-4D97-AF65-F5344CB8AC3E}">
        <p14:creationId xmlns:p14="http://schemas.microsoft.com/office/powerpoint/2010/main" val="778365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567A298-BA72-0195-5AD9-A71932B23659}"/>
              </a:ext>
            </a:extLst>
          </p:cNvPr>
          <p:cNvSpPr/>
          <p:nvPr/>
        </p:nvSpPr>
        <p:spPr>
          <a:xfrm>
            <a:off x="924560" y="1604962"/>
            <a:ext cx="10109199" cy="1483678"/>
          </a:xfrm>
          <a:prstGeom prst="rect">
            <a:avLst/>
          </a:prstGeom>
          <a:noFill/>
          <a:ln w="28575">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800"/>
              </a:spcAft>
            </a:pPr>
            <a:r>
              <a:rPr lang="de-DE" kern="100" dirty="0">
                <a:solidFill>
                  <a:schemeClr val="tx2">
                    <a:lumMod val="75000"/>
                  </a:schemeClr>
                </a:solidFill>
                <a:ea typeface="Calibri" panose="020F0502020204030204" pitchFamily="34" charset="0"/>
                <a:cs typeface="Times New Roman" panose="02020603050405020304" pitchFamily="18" charset="0"/>
              </a:rPr>
              <a:t>Sara bestellt ein Taxi für die Fahrt von A nach C. Sie zahlt für die Fahrt 12 €.</a:t>
            </a:r>
            <a:br>
              <a:rPr lang="de-DE" kern="100" dirty="0">
                <a:solidFill>
                  <a:schemeClr val="tx2">
                    <a:lumMod val="75000"/>
                  </a:schemeClr>
                </a:solidFill>
                <a:ea typeface="Calibri" panose="020F0502020204030204" pitchFamily="34" charset="0"/>
                <a:cs typeface="Times New Roman" panose="02020603050405020304" pitchFamily="18" charset="0"/>
              </a:rPr>
            </a:br>
            <a:r>
              <a:rPr lang="de-DE" kern="100" dirty="0">
                <a:solidFill>
                  <a:schemeClr val="tx2">
                    <a:lumMod val="75000"/>
                  </a:schemeClr>
                </a:solidFill>
                <a:ea typeface="Calibri" panose="020F0502020204030204" pitchFamily="34" charset="0"/>
                <a:cs typeface="Times New Roman" panose="02020603050405020304" pitchFamily="18" charset="0"/>
              </a:rPr>
              <a:t>Nach der Hälfte der Strecke steigt Nele dazu. </a:t>
            </a:r>
          </a:p>
          <a:p>
            <a:pPr>
              <a:lnSpc>
                <a:spcPct val="150000"/>
              </a:lnSpc>
              <a:spcAft>
                <a:spcPts val="800"/>
              </a:spcAft>
            </a:pPr>
            <a:r>
              <a:rPr lang="de-DE" sz="2000" kern="100" dirty="0">
                <a:solidFill>
                  <a:schemeClr val="tx2">
                    <a:lumMod val="75000"/>
                  </a:schemeClr>
                </a:solidFill>
                <a:ea typeface="Calibri" panose="020F0502020204030204" pitchFamily="34" charset="0"/>
                <a:cs typeface="Times New Roman" panose="02020603050405020304" pitchFamily="18" charset="0"/>
              </a:rPr>
              <a:t>Wie viel sollte Nele zahlen?</a:t>
            </a:r>
          </a:p>
        </p:txBody>
      </p:sp>
      <p:sp>
        <p:nvSpPr>
          <p:cNvPr id="3" name="Textfeld 2">
            <a:extLst>
              <a:ext uri="{FF2B5EF4-FFF2-40B4-BE49-F238E27FC236}">
                <a16:creationId xmlns:a16="http://schemas.microsoft.com/office/drawing/2014/main" id="{BA8C6203-4AD3-3A0D-056A-2E4E08667D52}"/>
              </a:ext>
            </a:extLst>
          </p:cNvPr>
          <p:cNvSpPr txBox="1"/>
          <p:nvPr/>
        </p:nvSpPr>
        <p:spPr>
          <a:xfrm>
            <a:off x="4630740" y="711200"/>
            <a:ext cx="2199000" cy="646331"/>
          </a:xfrm>
          <a:prstGeom prst="rect">
            <a:avLst/>
          </a:prstGeom>
          <a:noFill/>
        </p:spPr>
        <p:txBody>
          <a:bodyPr wrap="none" rtlCol="0">
            <a:spAutoFit/>
          </a:bodyPr>
          <a:lstStyle/>
          <a:p>
            <a:r>
              <a:rPr lang="de-DE" sz="3600" dirty="0"/>
              <a:t>Taxikosten</a:t>
            </a:r>
          </a:p>
        </p:txBody>
      </p:sp>
      <p:pic>
        <p:nvPicPr>
          <p:cNvPr id="4" name="Grafik 3">
            <a:extLst>
              <a:ext uri="{FF2B5EF4-FFF2-40B4-BE49-F238E27FC236}">
                <a16:creationId xmlns:a16="http://schemas.microsoft.com/office/drawing/2014/main" id="{B11E8BED-7116-B9D9-B6C8-F2C7CE268F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9103" y="3283997"/>
            <a:ext cx="6133794" cy="3141493"/>
          </a:xfrm>
          <a:prstGeom prst="rect">
            <a:avLst/>
          </a:prstGeom>
        </p:spPr>
      </p:pic>
    </p:spTree>
    <p:extLst>
      <p:ext uri="{BB962C8B-B14F-4D97-AF65-F5344CB8AC3E}">
        <p14:creationId xmlns:p14="http://schemas.microsoft.com/office/powerpoint/2010/main" val="38796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a:extLst>
              <a:ext uri="{FF2B5EF4-FFF2-40B4-BE49-F238E27FC236}">
                <a16:creationId xmlns:a16="http://schemas.microsoft.com/office/drawing/2014/main" id="{4129C979-BB5F-4A5B-B838-B046451D4C1E}"/>
              </a:ext>
            </a:extLst>
          </p:cNvPr>
          <p:cNvSpPr txBox="1"/>
          <p:nvPr/>
        </p:nvSpPr>
        <p:spPr>
          <a:xfrm>
            <a:off x="640080" y="2872899"/>
            <a:ext cx="5598160"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de-DE" sz="2400" dirty="0"/>
              <a:t>Die drei Sitzverteilungsverfahren können </a:t>
            </a:r>
            <a:r>
              <a:rPr lang="de-DE" sz="2400" b="1" dirty="0">
                <a:solidFill>
                  <a:schemeClr val="tx2">
                    <a:lumMod val="75000"/>
                  </a:schemeClr>
                </a:solidFill>
              </a:rPr>
              <a:t>unterschiedliche Ergebnisse </a:t>
            </a:r>
            <a:r>
              <a:rPr lang="de-DE" sz="2400" dirty="0"/>
              <a:t>liefern.</a:t>
            </a:r>
          </a:p>
          <a:p>
            <a:pPr indent="-228600">
              <a:lnSpc>
                <a:spcPct val="90000"/>
              </a:lnSpc>
              <a:spcAft>
                <a:spcPts val="600"/>
              </a:spcAft>
              <a:buFont typeface="Arial" panose="020B0604020202020204" pitchFamily="34" charset="0"/>
              <a:buChar char="•"/>
            </a:pPr>
            <a:r>
              <a:rPr lang="de-DE" sz="2400" dirty="0"/>
              <a:t>Alle drei Verfahren sind jedoch </a:t>
            </a:r>
            <a:r>
              <a:rPr lang="de-DE" sz="2400" b="1" dirty="0">
                <a:solidFill>
                  <a:schemeClr val="tx2">
                    <a:lumMod val="75000"/>
                  </a:schemeClr>
                </a:solidFill>
              </a:rPr>
              <a:t>mathematisch</a:t>
            </a:r>
            <a:r>
              <a:rPr lang="de-DE" sz="2400" dirty="0">
                <a:solidFill>
                  <a:schemeClr val="tx2">
                    <a:lumMod val="75000"/>
                  </a:schemeClr>
                </a:solidFill>
              </a:rPr>
              <a:t> </a:t>
            </a:r>
            <a:r>
              <a:rPr lang="de-DE" sz="2400" b="1" dirty="0">
                <a:solidFill>
                  <a:schemeClr val="tx2">
                    <a:lumMod val="75000"/>
                  </a:schemeClr>
                </a:solidFill>
              </a:rPr>
              <a:t>korrekt </a:t>
            </a:r>
            <a:r>
              <a:rPr lang="de-DE" sz="2400" dirty="0"/>
              <a:t>und werden in Deutschland verwendet!</a:t>
            </a:r>
          </a:p>
          <a:p>
            <a:pPr indent="-228600">
              <a:lnSpc>
                <a:spcPct val="90000"/>
              </a:lnSpc>
              <a:spcAft>
                <a:spcPts val="600"/>
              </a:spcAft>
              <a:buFont typeface="Arial" panose="020B0604020202020204" pitchFamily="34" charset="0"/>
              <a:buChar char="•"/>
            </a:pPr>
            <a:r>
              <a:rPr lang="de-DE" sz="2400" dirty="0"/>
              <a:t>Die zugeteilten Sitze hängen daher nur von der </a:t>
            </a:r>
            <a:r>
              <a:rPr lang="de-DE" sz="2400" b="1" dirty="0">
                <a:solidFill>
                  <a:schemeClr val="tx2">
                    <a:lumMod val="75000"/>
                  </a:schemeClr>
                </a:solidFill>
              </a:rPr>
              <a:t>Wahl des Verfahrens </a:t>
            </a:r>
            <a:r>
              <a:rPr lang="de-DE" sz="2400" dirty="0"/>
              <a:t>ab.</a:t>
            </a:r>
          </a:p>
        </p:txBody>
      </p:sp>
      <p:pic>
        <p:nvPicPr>
          <p:cNvPr id="4" name="Grafik 3" descr="Ein Bild, das Box, Behälter enthält.&#10;&#10;Automatisch generierte Beschreibung">
            <a:extLst>
              <a:ext uri="{FF2B5EF4-FFF2-40B4-BE49-F238E27FC236}">
                <a16:creationId xmlns:a16="http://schemas.microsoft.com/office/drawing/2014/main" id="{EAC6079A-6C4C-FCA3-549F-A0B5D084EF5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t="-2" r="14133"/>
          <a:stretch/>
        </p:blipFill>
        <p:spPr>
          <a:xfrm>
            <a:off x="6431280" y="10"/>
            <a:ext cx="575767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8865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Words>
  <Application>Microsoft Office PowerPoint</Application>
  <PresentationFormat>Breitbild</PresentationFormat>
  <Paragraphs>177</Paragraphs>
  <Slides>33</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33</vt:i4>
      </vt:variant>
    </vt:vector>
  </HeadingPairs>
  <TitlesOfParts>
    <vt:vector size="42" baseType="lpstr">
      <vt:lpstr>Abadi</vt:lpstr>
      <vt:lpstr>Arial</vt:lpstr>
      <vt:lpstr>Calibri</vt:lpstr>
      <vt:lpstr>Calibri Light</vt:lpstr>
      <vt:lpstr>Cambria Math</vt:lpstr>
      <vt:lpstr>Georgia</vt:lpstr>
      <vt:lpstr>Open Sans</vt:lpstr>
      <vt:lpstr>Verdana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15</cp:revision>
  <dcterms:created xsi:type="dcterms:W3CDTF">2023-05-30T09:18:03Z</dcterms:created>
  <dcterms:modified xsi:type="dcterms:W3CDTF">2023-06-05T19:04:37Z</dcterms:modified>
</cp:coreProperties>
</file>